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63" r:id="rId7"/>
    <p:sldId id="264" r:id="rId8"/>
    <p:sldId id="265" r:id="rId9"/>
    <p:sldId id="267" r:id="rId10"/>
    <p:sldId id="268" r:id="rId11"/>
    <p:sldId id="270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FFFF99"/>
    <a:srgbClr val="FFD700"/>
    <a:srgbClr val="FFA500"/>
    <a:srgbClr val="87CEFA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91A-3850-2871-1680-EAB71DDAA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62040-927C-6C76-8FDB-4D4408397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D1827-3310-167F-6F01-C1EE8DD3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7CE7-A8A1-D8CD-CB1F-878C99CC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1D947-4D73-FCAF-D633-39C7B12A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82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715C-4673-2702-18BB-F6E9DF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28202-D6C8-AC5B-6FE4-72681CFDF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7B12-A27D-B18D-AEAD-6DAEB142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E9C2B-234F-98B9-E489-9456D0D1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E7664-C8EF-374D-BCBC-AD1FE3B4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15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EB47E-AC15-2D86-88EE-50ED2CF5E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63AAA-48B4-6EB9-BC22-6D67D6422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E17C3-58E8-686A-8B4F-195891B0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0F49-BCFD-86F8-F264-7B95E532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416EA-F533-3657-9458-F6A70673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72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1867-CB63-FD85-DE0E-AE83BF73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7DE64-061F-6A1F-F397-897AAA100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F20EC-83DE-303B-7912-D16B7661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560F3-591A-1557-89DE-1F9E4CE7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3FABE-97B5-FE11-8518-A621CE5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57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6130-DA93-1FB2-885A-045BAEEB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F486E-7B54-8F0A-412F-B49F55E17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64C1-8906-4B52-294E-C2F60832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BE575-C007-22DA-5E62-333BC3E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21C0A-9A1D-48F5-710F-35DE1FB2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97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3725-8382-3B37-8928-DEA476EB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FFE6-DB32-1369-7CD2-87E2D5150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3BFF9-F23B-AAA5-2BB1-AE2B28414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C5E75-17EF-298B-44A6-04570AAC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F1932-713C-D746-A3AC-8480202D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2501-514B-0DCD-E723-25C5E44A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90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BE5B-74CA-2637-2FE9-B8C804EA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69C44-F0CF-919F-81ED-1C2259D14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4B8CE-9941-6F7C-7AEB-4CB0E738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F70B-E98A-C318-66D1-B048E9975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CC385-A77E-EE8A-7CD0-DD0BB5234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304CA-35BD-79DF-C93A-8ADBBB2A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F27C9-C20A-EFC7-2272-51CBF0D6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3CAF-9837-EF9F-06A6-69446513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05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9402-D436-44B9-EE1B-997AF59D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B07B4-D8D6-FF5C-9985-F890A42D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09B94-0D63-7785-DE29-83507EFA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CDA45-46B6-E44D-F242-F2718237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8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E827D4-F159-F541-B3BE-BB82867C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CD285-0223-1E09-A84C-A49AAAED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C11D-52DF-6D52-5423-0CD143CE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5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F4CA-FE14-F01C-EDC6-2AC696C9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0A18-37E4-5C71-6FAD-47DE1F27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7556F-03F2-B496-0897-FDBF8B9D9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5BC5A-6E61-770F-DDD3-0D85251F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2540A-2366-1D36-9FBC-C79AB17D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0A31F-8BAD-42C1-93BB-1774DF6C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1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82EC-68B9-8FF3-6E97-0F9670BC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784F6-EBBF-0BF1-0C1C-A8E8795D7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2AD07-8063-0032-94DF-F7857363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1F9E1-65FF-8126-8279-5B9110B8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D586-1C59-B473-BE2C-4ABD0B91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0740C-F325-6E00-1F20-37E07D8E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32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6BA95-2A82-5B97-7B9E-A2E236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B2A98-0072-1E7C-D748-A41A91E4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3B4B-71F0-E50A-0EED-282C25DB8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7ACB9-9A28-4A9B-872E-5C46CE42B8A9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1BE03-4D71-B4C8-D8CA-BA64A5ACA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09A56-C42B-02A7-41F7-817BDBB35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F3018-110C-4C16-AED9-4A5B03F72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24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073" y="1673069"/>
            <a:ext cx="9144000" cy="26990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Tech Instagram Influencer’s account analysis</a:t>
            </a:r>
            <a:endParaRPr lang="en-IN" b="1" dirty="0">
              <a:solidFill>
                <a:schemeClr val="accent1">
                  <a:lumMod val="40000"/>
                  <a:lumOff val="6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770751-BCD9-D307-66D9-559987A45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425" y="468459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Unveiling Insights from the World of Tech Influence</a:t>
            </a:r>
          </a:p>
          <a:p>
            <a:endParaRPr lang="en-IN" sz="2800" dirty="0">
              <a:solidFill>
                <a:schemeClr val="tx2">
                  <a:lumMod val="20000"/>
                  <a:lumOff val="8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06ED17C-578F-8F7F-3FA8-206356F94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6402">
        <p14:vortex dir="r"/>
      </p:transition>
    </mc:Choice>
    <mc:Fallback>
      <p:transition spd="slow" advTm="16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793" y="460593"/>
            <a:ext cx="9944669" cy="1279643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Create a report that includes the quarter, total comments, and total saves recorded for each post category. The final output columns should consist of: • </a:t>
            </a:r>
            <a:r>
              <a:rPr lang="en-US" sz="2400" dirty="0" err="1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post_category</a:t>
            </a:r>
            <a:r>
              <a:rPr lang="en-US" sz="2400" dirty="0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quarter • </a:t>
            </a:r>
            <a:r>
              <a:rPr lang="en-US" sz="2400" dirty="0" err="1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total_comments</a:t>
            </a:r>
            <a:r>
              <a:rPr lang="en-US" sz="2400" dirty="0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400" dirty="0" err="1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total_saves</a:t>
            </a:r>
            <a:r>
              <a:rPr lang="en-US" sz="2400" dirty="0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IN" sz="2400" dirty="0">
              <a:solidFill>
                <a:srgbClr val="D3D3D3"/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2605A-CB97-C9DF-E077-D4BDB778B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93" y="3293763"/>
            <a:ext cx="5647233" cy="262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91CB4-E8D8-45C4-E8E3-6779B2F9E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538" y="3293762"/>
            <a:ext cx="3621078" cy="30222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E9C413-46F5-2DC8-42A8-CC8CED18D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8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6197">
        <p14:vortex dir="r"/>
      </p:transition>
    </mc:Choice>
    <mc:Fallback>
      <p:transition spd="slow" advTm="16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100" y="527062"/>
            <a:ext cx="9944669" cy="1103845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List the top three dates in each month with the highest number of new followers. The final output should include the following columns: • month • date •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new_followers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 </a:t>
            </a:r>
            <a:endParaRPr lang="en-IN" sz="2000" dirty="0">
              <a:solidFill>
                <a:schemeClr val="tx2">
                  <a:lumMod val="20000"/>
                  <a:lumOff val="8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17B0B-AE79-7E28-504D-9AF70F755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20" y="3051669"/>
            <a:ext cx="5992061" cy="2748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0F60A-F82E-D6F5-C3C2-6DEE2F424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608" y="3280301"/>
            <a:ext cx="1562318" cy="1962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1D945-94F5-D4D9-7439-DED3232FC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114" y="3051669"/>
            <a:ext cx="1629002" cy="241968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851CA5-0946-5352-BF66-EC157BAEC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5215">
        <p14:vortex dir="r"/>
      </p:transition>
    </mc:Choice>
    <mc:Fallback>
      <p:transition spd="slow" advTm="15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100" y="527063"/>
            <a:ext cx="9944669" cy="1056078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Create a stored procedure that takes the '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Week_no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' as input and generates a report displaying the total shares for each '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Post_type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'. The output of the procedure should consist of two columns: •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post_type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total_shares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IN" sz="2000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85B48-C3DC-D8C7-4C8A-EA793EBC2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63" y="3330144"/>
            <a:ext cx="4753638" cy="3000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A3D8-AA7C-A799-F677-25EBF228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31" y="2976571"/>
            <a:ext cx="4525006" cy="1378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300E5-6ABC-45A5-7CDF-93540D94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431" y="4432674"/>
            <a:ext cx="4525006" cy="222743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87C6E3-9EAB-B9C0-89F1-0B73A0FC5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6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9571">
        <p14:vortex dir="r"/>
      </p:transition>
    </mc:Choice>
    <mc:Fallback>
      <p:transition spd="slow" advTm="19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F8BF7E-5147-9582-81A2-69CDFD0E3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036" y="2900961"/>
            <a:ext cx="5387927" cy="1056078"/>
          </a:xfrm>
        </p:spPr>
        <p:txBody>
          <a:bodyPr>
            <a:noAutofit/>
          </a:bodyPr>
          <a:lstStyle/>
          <a:p>
            <a:pPr algn="l"/>
            <a:r>
              <a:rPr lang="en-US" sz="66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Thank You!</a:t>
            </a:r>
            <a:endParaRPr lang="en-IN" sz="6600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E884DF-26C3-CB45-517C-09A2B2873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2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8705">
        <p14:vortex dir="r"/>
      </p:transition>
    </mc:Choice>
    <mc:Fallback>
      <p:transition spd="slow" advTm="18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203" y="849407"/>
            <a:ext cx="10399594" cy="1757315"/>
          </a:xfrm>
        </p:spPr>
        <p:txBody>
          <a:bodyPr/>
          <a:lstStyle/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We get the data from Instagram activities data</a:t>
            </a:r>
            <a:endParaRPr lang="en-IN" sz="5400" b="1" dirty="0">
              <a:solidFill>
                <a:schemeClr val="accent1">
                  <a:lumMod val="40000"/>
                  <a:lumOff val="6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08F42-9F1C-61FF-58C8-1CDD7C16B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16155"/>
            <a:ext cx="9144000" cy="288309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 have three SQL text files for Instagram activity data analysis:</a:t>
            </a:r>
          </a:p>
          <a:p>
            <a:pPr algn="l"/>
            <a:b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dim_dates             Contains all dates related to activity data.</a:t>
            </a:r>
            <a:b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/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fact_account         Tracks profile visits and new followers.</a:t>
            </a:r>
            <a:b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/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fact_content         Includes details on post categories, post 		          	          types, video duration, impressions, 			          	          reach, shares, follows, likes, comments, 		                      and saves.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76C009-8E40-F7F5-5CC9-894CFAF19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7330">
        <p14:vortex dir="r"/>
      </p:transition>
    </mc:Choice>
    <mc:Fallback>
      <p:transition spd="slow" advTm="573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525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We use a set of SQL queries to extract valuable insights from the data by answering key questions.</a:t>
            </a:r>
            <a:endParaRPr lang="en-IN" sz="5400" b="1" dirty="0">
              <a:solidFill>
                <a:schemeClr val="accent1">
                  <a:lumMod val="40000"/>
                  <a:lumOff val="6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B63C0E-D286-9EA8-A0D9-8C48A6B62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2366">
        <p14:vortex dir="r"/>
      </p:transition>
    </mc:Choice>
    <mc:Fallback>
      <p:transition spd="slow" advTm="12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388" y="1317"/>
            <a:ext cx="10135738" cy="118168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How many distinct types of posts are available?</a:t>
            </a:r>
            <a:endParaRPr lang="en-IN" sz="2400" b="1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08234-F909-6BE2-9839-BADFA05B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43" y="3428342"/>
            <a:ext cx="4744114" cy="1173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51B5B8-296B-4D7E-A49C-193CE3251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981" y="3600274"/>
            <a:ext cx="2169992" cy="82971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C00854C-1D26-C8D1-7313-70E0DB2F3B54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BA9ABC-8097-9FA9-3C36-5D97E3AC419F}"/>
              </a:ext>
            </a:extLst>
          </p:cNvPr>
          <p:cNvSpPr/>
          <p:nvPr/>
        </p:nvSpPr>
        <p:spPr>
          <a:xfrm>
            <a:off x="80393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1914C-30C3-1FBD-AA26-CBFCDF41D03A}"/>
              </a:ext>
            </a:extLst>
          </p:cNvPr>
          <p:cNvSpPr/>
          <p:nvPr/>
        </p:nvSpPr>
        <p:spPr>
          <a:xfrm>
            <a:off x="0" y="6257499"/>
            <a:ext cx="12192000" cy="6005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There are a total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four types of Instagram posts</a:t>
            </a:r>
            <a:endParaRPr lang="en-IN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0D33F8-5CD5-541A-5813-ED1D18AD0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5600">
        <p14:vortex dir="r"/>
      </p:transition>
    </mc:Choice>
    <mc:Fallback>
      <p:transition spd="slow" advTm="15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921" y="84869"/>
            <a:ext cx="9944669" cy="127964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What are the highest and lowest recorded impressions for each post type? </a:t>
            </a:r>
            <a:endParaRPr lang="en-IN" sz="2400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110FC-FEBF-3705-3F73-218130BF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048" y="3705367"/>
            <a:ext cx="4274059" cy="1613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1F2D0-3E2C-AE19-648D-B5A649E0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93" y="3418764"/>
            <a:ext cx="4455330" cy="24565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EDE572-8CB7-846B-4EC8-A2867AFEB2A0}"/>
              </a:ext>
            </a:extLst>
          </p:cNvPr>
          <p:cNvSpPr/>
          <p:nvPr/>
        </p:nvSpPr>
        <p:spPr>
          <a:xfrm>
            <a:off x="0" y="6257499"/>
            <a:ext cx="12192000" cy="6005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highest impressions occur on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IG Reels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while the lowest impressions are seen on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IG Carousels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IN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E5A876-DA95-B245-D1C5-CF3137510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4757">
        <p14:vortex dir="r"/>
      </p:transition>
    </mc:Choice>
    <mc:Fallback>
      <p:transition spd="slow" advTm="14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09" y="386005"/>
            <a:ext cx="9944669" cy="1279643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D3D3D3"/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Filter all the posts that were published on a weekend in the month of March and April and export them to a separate csv file. </a:t>
            </a:r>
            <a:endParaRPr lang="en-IN" sz="2400" dirty="0">
              <a:solidFill>
                <a:srgbClr val="D3D3D3"/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6537278" y="2244793"/>
            <a:ext cx="1965278" cy="83251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697496" y="2244793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41EFA-D953-5DA5-ACBE-6A42B341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86" y="3372180"/>
            <a:ext cx="3057099" cy="132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28AB5-E674-C0CC-63C9-456E8068C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410" y="3372180"/>
            <a:ext cx="7891494" cy="294906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415EC7-6F9D-3FAF-E18D-12CAA7804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4"/>
    </mc:Choice>
    <mc:Fallback xmlns="">
      <p:transition spd="slow" advTm="1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342" y="436155"/>
            <a:ext cx="9944669" cy="1279643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Create a report to get the statistics for the account. The final output includes the following fields: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month_name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total_profile_visits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total_new_followers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IN" sz="2400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A57C5-7634-DDC2-25B6-D6773D52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19" y="3327060"/>
            <a:ext cx="4235325" cy="229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F8F8A-634D-0E32-1305-E066F8B5D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555" y="3327060"/>
            <a:ext cx="3934726" cy="229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28C02-00A8-3902-39F2-FDFE0355AEED}"/>
              </a:ext>
            </a:extLst>
          </p:cNvPr>
          <p:cNvSpPr/>
          <p:nvPr/>
        </p:nvSpPr>
        <p:spPr>
          <a:xfrm>
            <a:off x="13648" y="6257499"/>
            <a:ext cx="12192000" cy="6005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highest number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profile visits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occurred in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May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while the highest number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new followers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was recorded in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June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IN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6C76B1-2947-64EF-3A43-94110BDCE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8375">
        <p14:vortex dir="r"/>
      </p:transition>
    </mc:Choice>
    <mc:Fallback>
      <p:transition spd="slow" advTm="18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82" y="385185"/>
            <a:ext cx="9944669" cy="1116069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Write a CTE that calculates the total number of 'likes’ for each '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post_category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' during the month of 'July' and subsequently, arrange the '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post_category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</a:rPr>
              <a:t>' values in descending order according to their total likes.</a:t>
            </a:r>
            <a:endParaRPr lang="en-IN" sz="2000" dirty="0">
              <a:solidFill>
                <a:schemeClr val="bg2">
                  <a:lumMod val="90000"/>
                </a:schemeClr>
              </a:solidFill>
              <a:latin typeface="Montserrat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7936981" y="1623169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1" y="1623169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CB5C5-BAE1-6EA6-F702-2C9883B84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981" y="2577598"/>
            <a:ext cx="3608797" cy="3513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4470A-FEB4-D149-AD76-EEFBBF5EB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137" y="2678373"/>
            <a:ext cx="2638966" cy="2398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0053EC-2F83-EC33-8B12-2BB971ED2C9C}"/>
              </a:ext>
            </a:extLst>
          </p:cNvPr>
          <p:cNvSpPr/>
          <p:nvPr/>
        </p:nvSpPr>
        <p:spPr>
          <a:xfrm>
            <a:off x="13648" y="6257499"/>
            <a:ext cx="12192000" cy="6005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"Other Gadgets"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post category received the highest number of likes.</a:t>
            </a:r>
            <a:endParaRPr lang="en-IN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2B2877-D9B2-D7D3-10FE-35DF821AB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9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4604">
        <p14:vortex dir="r"/>
      </p:transition>
    </mc:Choice>
    <mc:Fallback>
      <p:transition spd="slow" advTm="1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EE80-9AC2-B363-FE00-EA7B46E2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14" y="385185"/>
            <a:ext cx="9944669" cy="1279643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What is the percentage breakdown of total reach by post type? The final output includes the following fields: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post_type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total_reach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•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reach_percentage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Montserrat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IN" sz="2400" dirty="0">
              <a:solidFill>
                <a:schemeClr val="bg2">
                  <a:lumMod val="90000"/>
                </a:schemeClr>
              </a:solidFill>
              <a:latin typeface="Montserra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69BD70-4670-2ADF-32BF-B48F36475E35}"/>
              </a:ext>
            </a:extLst>
          </p:cNvPr>
          <p:cNvSpPr/>
          <p:nvPr/>
        </p:nvSpPr>
        <p:spPr>
          <a:xfrm>
            <a:off x="8001438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Solution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525A8-E60C-8EEF-A7BE-FE28FD4D4CE7}"/>
              </a:ext>
            </a:extLst>
          </p:cNvPr>
          <p:cNvSpPr/>
          <p:nvPr/>
        </p:nvSpPr>
        <p:spPr>
          <a:xfrm>
            <a:off x="2289743" y="1975381"/>
            <a:ext cx="1965278" cy="8325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83767-2FA6-FD45-94E1-088FB58E0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93" y="3429000"/>
            <a:ext cx="5744377" cy="213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F1C04-CA9C-B165-3FF5-21B85AFA0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564" y="3682861"/>
            <a:ext cx="3234519" cy="16319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E55D1-35E2-642A-0124-9EBB992F6437}"/>
              </a:ext>
            </a:extLst>
          </p:cNvPr>
          <p:cNvSpPr/>
          <p:nvPr/>
        </p:nvSpPr>
        <p:spPr>
          <a:xfrm>
            <a:off x="13648" y="6257499"/>
            <a:ext cx="12192000" cy="6005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total reach for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IG Reel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post type is the highest, accounting for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61.63%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IN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ACEA4E-283A-71E6-3A73-D77C782B9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6452">
        <p14:vortex dir="r"/>
      </p:transition>
    </mc:Choice>
    <mc:Fallback>
      <p:transition spd="slow" advTm="16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506</Words>
  <Application>Microsoft Office PowerPoint</Application>
  <PresentationFormat>Widescreen</PresentationFormat>
  <Paragraphs>41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Open Sans</vt:lpstr>
      <vt:lpstr>Office Theme</vt:lpstr>
      <vt:lpstr>Tech Instagram Influencer’s account analysis</vt:lpstr>
      <vt:lpstr>We get the data from Instagram activities data</vt:lpstr>
      <vt:lpstr>We use a set of SQL queries to extract valuable insights from the data by answering key questions.</vt:lpstr>
      <vt:lpstr>How many distinct types of posts are available?</vt:lpstr>
      <vt:lpstr>What are the highest and lowest recorded impressions for each post type? </vt:lpstr>
      <vt:lpstr>Filter all the posts that were published on a weekend in the month of March and April and export them to a separate csv file. </vt:lpstr>
      <vt:lpstr>Create a report to get the statistics for the account. The final output includes the following fields: • month_name • total_profile_visits • total_new_followers </vt:lpstr>
      <vt:lpstr>Write a CTE that calculates the total number of 'likes’ for each 'post_category' during the month of 'July' and subsequently, arrange the 'post_category' values in descending order according to their total likes.</vt:lpstr>
      <vt:lpstr>What is the percentage breakdown of total reach by post type? The final output includes the following fields: • post_type • total_reach • reach_percentage </vt:lpstr>
      <vt:lpstr>Create a report that includes the quarter, total comments, and total saves recorded for each post category. The final output columns should consist of: • post_category • quarter • total_comments • total_saves </vt:lpstr>
      <vt:lpstr>List the top three dates in each month with the highest number of new followers. The final output should include the following columns: • month • date • new_followers </vt:lpstr>
      <vt:lpstr>Create a stored procedure that takes the 'Week_no' as input and generates a report displaying the total shares for each 'Post_type'. The output of the procedure should consist of two columns: • post_type • total_shares </vt:lpstr>
      <vt:lpstr>Thank You!</vt:lpstr>
    </vt:vector>
  </TitlesOfParts>
  <Company>Surya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vaibhav shewale</dc:creator>
  <cp:lastModifiedBy>vaibhav shewale</cp:lastModifiedBy>
  <cp:revision>14</cp:revision>
  <dcterms:created xsi:type="dcterms:W3CDTF">2025-03-17T05:01:55Z</dcterms:created>
  <dcterms:modified xsi:type="dcterms:W3CDTF">2025-03-27T06:10:06Z</dcterms:modified>
</cp:coreProperties>
</file>